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7559675" cy="10439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8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06" autoAdjust="0"/>
    <p:restoredTop sz="94660"/>
  </p:normalViewPr>
  <p:slideViewPr>
    <p:cSldViewPr>
      <p:cViewPr>
        <p:scale>
          <a:sx n="90" d="100"/>
          <a:sy n="90" d="100"/>
        </p:scale>
        <p:origin x="2074" y="-955"/>
      </p:cViewPr>
      <p:guideLst>
        <p:guide orient="horz" pos="3288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87775" y="685800"/>
            <a:ext cx="2483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abed21fb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abed21fbc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b8b65d65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b8b65d65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398217"/>
            <a:ext cx="7044600" cy="26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20535"/>
            <a:ext cx="2321700" cy="6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13690"/>
            <a:ext cx="5264700" cy="83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469689"/>
            <a:ext cx="3172200" cy="75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586994"/>
            <a:ext cx="4959600" cy="122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hyperlink" Target="mailto:marc.tedetti@mio.osupytheas.fr" TargetMode="External"/><Relationship Id="rId21" Type="http://schemas.openxmlformats.org/officeDocument/2006/relationships/image" Target="../media/image18.jpe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23" Type="http://schemas.openxmlformats.org/officeDocument/2006/relationships/image" Target="../media/image20.emf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image" Target="../media/image21.png"/><Relationship Id="rId21" Type="http://schemas.openxmlformats.org/officeDocument/2006/relationships/image" Target="../media/image18.jpe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23" Type="http://schemas.openxmlformats.org/officeDocument/2006/relationships/image" Target="../media/image20.emf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4" Type="http://schemas.openxmlformats.org/officeDocument/2006/relationships/hyperlink" Target="mailto:marc.tedetti@mio.osupytheas.fr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84875" y="493700"/>
            <a:ext cx="6071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Pages Projets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 responsable par projet (PI) : texte présentation, actualité, photo à transmettre à F. Vaultier</a:t>
            </a:r>
            <a:endParaRPr dirty="0"/>
          </a:p>
        </p:txBody>
      </p:sp>
      <p:sp>
        <p:nvSpPr>
          <p:cNvPr id="55" name="Google Shape;55;p13"/>
          <p:cNvSpPr/>
          <p:nvPr/>
        </p:nvSpPr>
        <p:spPr>
          <a:xfrm>
            <a:off x="592650" y="1744575"/>
            <a:ext cx="6374700" cy="764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661525" y="1876875"/>
            <a:ext cx="3262328" cy="266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lvl="0"/>
            <a:r>
              <a:rPr lang="en" sz="1200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Le projet MERITE-HIPPOCAMPE </a:t>
            </a:r>
            <a:r>
              <a:rPr lang="en" sz="1200" dirty="0" smtClean="0">
                <a:solidFill>
                  <a:schemeClr val="dk1"/>
                </a:solidFill>
                <a:highlight>
                  <a:srgbClr val="FFFFFF"/>
                </a:highlight>
              </a:rPr>
              <a:t>(2018-2020) de l’Axe T</a:t>
            </a:r>
            <a:r>
              <a:rPr lang="fr-FR" sz="1200" dirty="0" smtClean="0">
                <a:solidFill>
                  <a:schemeClr val="dk1"/>
                </a:solidFill>
                <a:highlight>
                  <a:srgbClr val="FFFFFF"/>
                </a:highlight>
              </a:rPr>
              <a:t>r</a:t>
            </a:r>
            <a:r>
              <a:rPr lang="en" sz="1200" dirty="0" smtClean="0">
                <a:solidFill>
                  <a:schemeClr val="dk1"/>
                </a:solidFill>
                <a:highlight>
                  <a:srgbClr val="FFFFFF"/>
                </a:highlight>
              </a:rPr>
              <a:t>ansverse “Pollution et Contaminants” de MISTRALS </a:t>
            </a:r>
            <a:r>
              <a:rPr lang="fr-FR" sz="1200" dirty="0" smtClean="0">
                <a:solidFill>
                  <a:schemeClr val="dk1"/>
                </a:solidFill>
                <a:highlight>
                  <a:srgbClr val="FFFFFF"/>
                </a:highlight>
              </a:rPr>
              <a:t>a pour but d’évaluer les niveaux de contamination métallique et organique à la base des réseaux trophiques pélagiques (plancton) sous l’effet des forçages atmosphériques et continentaux </a:t>
            </a:r>
            <a:r>
              <a:rPr lang="fr-FR" sz="12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via</a:t>
            </a:r>
            <a:r>
              <a:rPr lang="fr-FR" sz="1200" dirty="0" smtClean="0">
                <a:solidFill>
                  <a:schemeClr val="dk1"/>
                </a:solidFill>
                <a:highlight>
                  <a:srgbClr val="FFFFFF"/>
                </a:highlight>
              </a:rPr>
              <a:t> une approche transméditerranéenne Nord-Sud en ciblant des zones d’intérêt scientifique et économique : zones de production primaire, zones de pêche, écorégions, et baies urbanisées.</a:t>
            </a:r>
            <a:r>
              <a:rPr lang="en" sz="1200" dirty="0" smtClean="0">
                <a:solidFill>
                  <a:schemeClr val="dk1"/>
                </a:solidFill>
                <a:highlight>
                  <a:srgbClr val="FFFFFF"/>
                </a:highlight>
              </a:rPr>
              <a:t> La stratégie repose sur des études couplées atmosphère-océan en combinant observation et modélisation. </a:t>
            </a:r>
          </a:p>
          <a:p>
            <a:pPr lvl="0"/>
            <a:endParaRPr lang="en" sz="600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/>
            <a:endParaRPr lang="en" sz="1050" dirty="0" smtClean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683493" y="5363716"/>
            <a:ext cx="6192688" cy="2646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000" dirty="0"/>
              <a:t>Axes de Recherches Concernés </a:t>
            </a:r>
            <a:r>
              <a:rPr lang="en" sz="1000" dirty="0" smtClean="0"/>
              <a:t>: </a:t>
            </a:r>
            <a:r>
              <a:rPr lang="fr-FR" sz="1000" dirty="0" smtClean="0"/>
              <a:t>sources, mécanismes de transfert, et processus de transformation  de la MO, des contaminants organiques et métalliques aux interfaces atmosphère/eau/plancton</a:t>
            </a:r>
            <a:r>
              <a:rPr lang="en" sz="1000" dirty="0" smtClean="0"/>
              <a:t> </a:t>
            </a:r>
            <a:endParaRPr sz="1000" dirty="0"/>
          </a:p>
        </p:txBody>
      </p:sp>
      <p:sp>
        <p:nvSpPr>
          <p:cNvPr id="58" name="Google Shape;58;p13"/>
          <p:cNvSpPr/>
          <p:nvPr/>
        </p:nvSpPr>
        <p:spPr>
          <a:xfrm>
            <a:off x="3977249" y="3104798"/>
            <a:ext cx="2970940" cy="1619882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sz="750" b="1" dirty="0" smtClean="0"/>
              <a:t>Participants MIO :</a:t>
            </a:r>
            <a:r>
              <a:rPr lang="fr-FR" sz="750" dirty="0" smtClean="0"/>
              <a:t> C. </a:t>
            </a:r>
            <a:r>
              <a:rPr lang="fr-FR" sz="750" dirty="0" err="1" smtClean="0"/>
              <a:t>Grenz</a:t>
            </a:r>
            <a:r>
              <a:rPr lang="fr-FR" sz="750" dirty="0" smtClean="0"/>
              <a:t>, N. </a:t>
            </a:r>
            <a:r>
              <a:rPr lang="fr-FR" sz="750" dirty="0" err="1" smtClean="0"/>
              <a:t>Bhairy</a:t>
            </a:r>
            <a:r>
              <a:rPr lang="fr-FR" sz="750" dirty="0" smtClean="0"/>
              <a:t>, C. Chevalier, V. Rossi,  M. </a:t>
            </a:r>
            <a:r>
              <a:rPr lang="fr-FR" sz="750" dirty="0" err="1" smtClean="0"/>
              <a:t>Tedetti</a:t>
            </a:r>
            <a:r>
              <a:rPr lang="fr-FR" sz="750" dirty="0" smtClean="0"/>
              <a:t>, S. </a:t>
            </a:r>
            <a:r>
              <a:rPr lang="fr-FR" sz="750" dirty="0" err="1" smtClean="0"/>
              <a:t>Chifflet</a:t>
            </a:r>
            <a:r>
              <a:rPr lang="fr-FR" sz="750" dirty="0" smtClean="0"/>
              <a:t>, L.-E. </a:t>
            </a:r>
            <a:r>
              <a:rPr lang="fr-FR" sz="750" dirty="0" err="1" smtClean="0"/>
              <a:t>Heimbürger</a:t>
            </a:r>
            <a:r>
              <a:rPr lang="fr-FR" sz="750" dirty="0" smtClean="0"/>
              <a:t>-</a:t>
            </a:r>
            <a:r>
              <a:rPr lang="fr-FR" sz="750" dirty="0" err="1" smtClean="0"/>
              <a:t>Boavida</a:t>
            </a:r>
            <a:r>
              <a:rPr lang="fr-FR" sz="750" dirty="0" smtClean="0"/>
              <a:t>, C. </a:t>
            </a:r>
            <a:r>
              <a:rPr lang="fr-FR" sz="750" dirty="0" err="1" smtClean="0"/>
              <a:t>Guigue</a:t>
            </a:r>
            <a:r>
              <a:rPr lang="fr-FR" sz="750" dirty="0" smtClean="0"/>
              <a:t>, S. Jacquet, A. Dufour, S. Mounier, P. </a:t>
            </a:r>
            <a:r>
              <a:rPr lang="fr-FR" sz="750" dirty="0" err="1" smtClean="0"/>
              <a:t>Raimbault</a:t>
            </a:r>
            <a:r>
              <a:rPr lang="fr-FR" sz="750" dirty="0" smtClean="0"/>
              <a:t>, N. Garcia, R. </a:t>
            </a:r>
            <a:r>
              <a:rPr lang="fr-FR" sz="750" dirty="0" err="1" smtClean="0"/>
              <a:t>Sempéré</a:t>
            </a:r>
            <a:r>
              <a:rPr lang="fr-FR" sz="750" dirty="0" smtClean="0"/>
              <a:t>, B. </a:t>
            </a:r>
            <a:r>
              <a:rPr lang="fr-FR" sz="750" dirty="0" err="1" smtClean="0"/>
              <a:t>Misson</a:t>
            </a:r>
            <a:r>
              <a:rPr lang="fr-FR" sz="750" dirty="0" smtClean="0"/>
              <a:t>, M. </a:t>
            </a:r>
            <a:r>
              <a:rPr lang="fr-FR" sz="750" dirty="0" err="1" smtClean="0"/>
              <a:t>Quéméneur</a:t>
            </a:r>
            <a:r>
              <a:rPr lang="fr-FR" sz="750" dirty="0" smtClean="0"/>
              <a:t>, L. </a:t>
            </a:r>
            <a:r>
              <a:rPr lang="fr-FR" sz="750" dirty="0" err="1" smtClean="0"/>
              <a:t>Cabrol</a:t>
            </a:r>
            <a:r>
              <a:rPr lang="fr-FR" sz="750" dirty="0" smtClean="0"/>
              <a:t>, P. Cuny, O. </a:t>
            </a:r>
            <a:r>
              <a:rPr lang="fr-FR" sz="750" dirty="0" err="1" smtClean="0"/>
              <a:t>Pringault</a:t>
            </a:r>
            <a:r>
              <a:rPr lang="fr-FR" sz="750" dirty="0" smtClean="0"/>
              <a:t>, M. Thyssen, G. </a:t>
            </a:r>
            <a:r>
              <a:rPr lang="fr-FR" sz="750" dirty="0" err="1" smtClean="0"/>
              <a:t>Grégori</a:t>
            </a:r>
            <a:r>
              <a:rPr lang="fr-FR" sz="750" dirty="0" smtClean="0"/>
              <a:t>, F. </a:t>
            </a:r>
            <a:r>
              <a:rPr lang="fr-FR" sz="750" dirty="0" err="1" smtClean="0"/>
              <a:t>Carlotti</a:t>
            </a:r>
            <a:r>
              <a:rPr lang="fr-FR" sz="750" dirty="0" smtClean="0"/>
              <a:t>, M. Pagano, D. </a:t>
            </a:r>
            <a:r>
              <a:rPr lang="fr-FR" sz="750" dirty="0" err="1" smtClean="0"/>
              <a:t>Banaru</a:t>
            </a:r>
            <a:r>
              <a:rPr lang="fr-FR" sz="750" dirty="0" smtClean="0"/>
              <a:t>, L. Guilloux, G. </a:t>
            </a:r>
            <a:r>
              <a:rPr lang="fr-FR" sz="750" dirty="0" err="1" smtClean="0"/>
              <a:t>Marchessaux</a:t>
            </a:r>
            <a:r>
              <a:rPr lang="fr-FR" sz="750" dirty="0" smtClean="0"/>
              <a:t>,…</a:t>
            </a:r>
            <a:r>
              <a:rPr lang="fr-FR" sz="750" b="1" dirty="0" smtClean="0"/>
              <a:t>IFREMER :</a:t>
            </a:r>
            <a:r>
              <a:rPr lang="fr-FR" sz="750" dirty="0" smtClean="0"/>
              <a:t> J. </a:t>
            </a:r>
            <a:r>
              <a:rPr lang="fr-FR" sz="750" dirty="0" err="1" smtClean="0"/>
              <a:t>Knoery</a:t>
            </a:r>
            <a:r>
              <a:rPr lang="fr-FR" sz="750" dirty="0" smtClean="0"/>
              <a:t>, J. </a:t>
            </a:r>
            <a:r>
              <a:rPr lang="fr-FR" sz="750" dirty="0" err="1" smtClean="0"/>
              <a:t>Tronczynski</a:t>
            </a:r>
            <a:r>
              <a:rPr lang="fr-FR" sz="750" dirty="0" smtClean="0"/>
              <a:t>, T. </a:t>
            </a:r>
            <a:r>
              <a:rPr lang="fr-FR" sz="750" dirty="0" err="1" smtClean="0"/>
              <a:t>Chouvelon</a:t>
            </a:r>
            <a:r>
              <a:rPr lang="fr-FR" sz="750" dirty="0" smtClean="0"/>
              <a:t>, N. </a:t>
            </a:r>
            <a:r>
              <a:rPr lang="fr-FR" sz="750" dirty="0" err="1" smtClean="0"/>
              <a:t>Briant</a:t>
            </a:r>
            <a:r>
              <a:rPr lang="fr-FR" sz="750" dirty="0" smtClean="0"/>
              <a:t>, C. </a:t>
            </a:r>
            <a:r>
              <a:rPr lang="fr-FR" sz="750" dirty="0" err="1" smtClean="0"/>
              <a:t>Brach</a:t>
            </a:r>
            <a:r>
              <a:rPr lang="fr-FR" sz="750" dirty="0" smtClean="0"/>
              <a:t>-Papa, F. </a:t>
            </a:r>
            <a:r>
              <a:rPr lang="fr-FR" sz="750" dirty="0" err="1" smtClean="0"/>
              <a:t>Galgani</a:t>
            </a:r>
            <a:r>
              <a:rPr lang="fr-FR" sz="750" dirty="0" smtClean="0"/>
              <a:t>, O. </a:t>
            </a:r>
            <a:r>
              <a:rPr lang="fr-FR" sz="750" dirty="0" err="1" smtClean="0"/>
              <a:t>Gerigny</a:t>
            </a:r>
            <a:r>
              <a:rPr lang="fr-FR" sz="750" dirty="0" smtClean="0"/>
              <a:t>, S. </a:t>
            </a:r>
            <a:r>
              <a:rPr lang="fr-FR" sz="750" dirty="0" err="1" smtClean="0"/>
              <a:t>Coudray</a:t>
            </a:r>
            <a:r>
              <a:rPr lang="fr-FR" sz="750" dirty="0" smtClean="0"/>
              <a:t>…</a:t>
            </a:r>
            <a:r>
              <a:rPr lang="fr-FR" sz="750" b="1" dirty="0" smtClean="0"/>
              <a:t>IRSN :</a:t>
            </a:r>
            <a:r>
              <a:rPr lang="fr-FR" sz="750" dirty="0" smtClean="0"/>
              <a:t> O. </a:t>
            </a:r>
            <a:r>
              <a:rPr lang="fr-FR" sz="750" dirty="0" err="1" smtClean="0"/>
              <a:t>Radakovitch</a:t>
            </a:r>
            <a:r>
              <a:rPr lang="fr-FR" sz="750" dirty="0" smtClean="0"/>
              <a:t>,…</a:t>
            </a:r>
            <a:r>
              <a:rPr lang="fr-FR" sz="750" b="1" dirty="0" smtClean="0"/>
              <a:t>CEREGE :</a:t>
            </a:r>
            <a:r>
              <a:rPr lang="fr-FR" sz="750" dirty="0" smtClean="0"/>
              <a:t> T. de </a:t>
            </a:r>
            <a:r>
              <a:rPr lang="fr-FR" sz="750" dirty="0" err="1" smtClean="0"/>
              <a:t>Garidel</a:t>
            </a:r>
            <a:r>
              <a:rPr lang="fr-FR" sz="750" dirty="0" smtClean="0"/>
              <a:t>,… </a:t>
            </a:r>
            <a:r>
              <a:rPr lang="fr-FR" sz="750" b="1" dirty="0" smtClean="0"/>
              <a:t>LSCE :</a:t>
            </a:r>
            <a:r>
              <a:rPr lang="fr-FR" sz="750" dirty="0" smtClean="0"/>
              <a:t> F. Dulac,.. </a:t>
            </a:r>
            <a:r>
              <a:rPr lang="fr-FR" sz="750" b="1" dirty="0" smtClean="0"/>
              <a:t>LISA :</a:t>
            </a:r>
            <a:r>
              <a:rPr lang="fr-FR" sz="750" dirty="0" smtClean="0"/>
              <a:t> K. </a:t>
            </a:r>
            <a:r>
              <a:rPr lang="fr-FR" sz="750" dirty="0" err="1" smtClean="0"/>
              <a:t>Desboeufs</a:t>
            </a:r>
            <a:r>
              <a:rPr lang="fr-FR" sz="750" dirty="0" smtClean="0"/>
              <a:t>,… </a:t>
            </a:r>
            <a:r>
              <a:rPr lang="fr-FR" sz="750" b="1" dirty="0" smtClean="0"/>
              <a:t>IMT Douai :</a:t>
            </a:r>
            <a:r>
              <a:rPr lang="fr-FR" sz="750" dirty="0" smtClean="0"/>
              <a:t> A. </a:t>
            </a:r>
            <a:r>
              <a:rPr lang="fr-FR" sz="750" dirty="0" err="1" smtClean="0"/>
              <a:t>Bourin</a:t>
            </a:r>
            <a:r>
              <a:rPr lang="fr-FR" sz="750" dirty="0" smtClean="0"/>
              <a:t>,… </a:t>
            </a:r>
            <a:r>
              <a:rPr lang="fr-FR" sz="750" b="1" dirty="0" smtClean="0"/>
              <a:t>SEDOO :</a:t>
            </a:r>
            <a:r>
              <a:rPr lang="fr-FR" sz="750" dirty="0" smtClean="0"/>
              <a:t> P. Vert, H. Ferré,… </a:t>
            </a:r>
            <a:r>
              <a:rPr lang="fr-FR" sz="750" b="1" dirty="0" smtClean="0"/>
              <a:t>INSTM :</a:t>
            </a:r>
            <a:r>
              <a:rPr lang="fr-FR" sz="750" dirty="0" smtClean="0"/>
              <a:t> S. Ben Ismail, C. </a:t>
            </a:r>
            <a:r>
              <a:rPr lang="fr-FR" sz="750" dirty="0" err="1" smtClean="0"/>
              <a:t>Sammari</a:t>
            </a:r>
            <a:r>
              <a:rPr lang="fr-FR" sz="750" dirty="0" smtClean="0"/>
              <a:t>, M. Brahim, L. </a:t>
            </a:r>
            <a:r>
              <a:rPr lang="fr-FR" sz="750" dirty="0" err="1" smtClean="0"/>
              <a:t>Chouba</a:t>
            </a:r>
            <a:r>
              <a:rPr lang="fr-FR" sz="750" dirty="0" smtClean="0"/>
              <a:t>, M. </a:t>
            </a:r>
            <a:r>
              <a:rPr lang="fr-FR" sz="750" dirty="0" err="1" smtClean="0"/>
              <a:t>Belhassen</a:t>
            </a:r>
            <a:r>
              <a:rPr lang="fr-FR" sz="750" dirty="0" smtClean="0"/>
              <a:t>, N. </a:t>
            </a:r>
            <a:r>
              <a:rPr lang="fr-FR" sz="750" dirty="0" err="1" smtClean="0"/>
              <a:t>Zaaboub</a:t>
            </a:r>
            <a:r>
              <a:rPr lang="fr-FR" sz="750" dirty="0" smtClean="0"/>
              <a:t>, A. </a:t>
            </a:r>
            <a:r>
              <a:rPr lang="fr-FR" sz="750" dirty="0" err="1" smtClean="0"/>
              <a:t>Zouari</a:t>
            </a:r>
            <a:r>
              <a:rPr lang="fr-FR" sz="750" dirty="0" smtClean="0"/>
              <a:t>, I. </a:t>
            </a:r>
            <a:r>
              <a:rPr lang="fr-FR" sz="750" dirty="0" err="1" smtClean="0"/>
              <a:t>Boudriga</a:t>
            </a:r>
            <a:r>
              <a:rPr lang="fr-FR" sz="750" dirty="0" smtClean="0"/>
              <a:t> </a:t>
            </a:r>
            <a:r>
              <a:rPr lang="fr-FR" sz="750" b="1" dirty="0" smtClean="0">
                <a:solidFill>
                  <a:srgbClr val="0070C0"/>
                </a:solidFill>
              </a:rPr>
              <a:t>(thèse)</a:t>
            </a:r>
            <a:r>
              <a:rPr lang="fr-FR" sz="750" dirty="0" smtClean="0"/>
              <a:t>, M. </a:t>
            </a:r>
            <a:r>
              <a:rPr lang="fr-FR" sz="750" dirty="0" err="1" smtClean="0"/>
              <a:t>Mahfoudi</a:t>
            </a:r>
            <a:r>
              <a:rPr lang="fr-FR" sz="750" dirty="0" smtClean="0"/>
              <a:t>,… </a:t>
            </a:r>
            <a:r>
              <a:rPr lang="fr-FR" sz="750" b="1" dirty="0" smtClean="0"/>
              <a:t>FSB :</a:t>
            </a:r>
            <a:r>
              <a:rPr lang="fr-FR" sz="750" dirty="0" smtClean="0"/>
              <a:t> A. </a:t>
            </a:r>
            <a:r>
              <a:rPr lang="fr-FR" sz="750" dirty="0" err="1" smtClean="0"/>
              <a:t>Sakka</a:t>
            </a:r>
            <a:r>
              <a:rPr lang="fr-FR" sz="750" dirty="0" smtClean="0"/>
              <a:t> </a:t>
            </a:r>
            <a:r>
              <a:rPr lang="fr-FR" sz="750" dirty="0" err="1" smtClean="0"/>
              <a:t>Hlaili</a:t>
            </a:r>
            <a:r>
              <a:rPr lang="fr-FR" sz="750" dirty="0" smtClean="0"/>
              <a:t>, N. Daly, N. </a:t>
            </a:r>
            <a:r>
              <a:rPr lang="fr-FR" sz="750" dirty="0" err="1" smtClean="0"/>
              <a:t>Makhlouf</a:t>
            </a:r>
            <a:r>
              <a:rPr lang="fr-FR" sz="750" dirty="0" smtClean="0"/>
              <a:t> </a:t>
            </a:r>
            <a:r>
              <a:rPr lang="fr-FR" sz="750" b="1" dirty="0" smtClean="0">
                <a:solidFill>
                  <a:srgbClr val="0070C0"/>
                </a:solidFill>
              </a:rPr>
              <a:t>(thèse)</a:t>
            </a:r>
            <a:r>
              <a:rPr lang="fr-FR" sz="750" dirty="0" smtClean="0"/>
              <a:t>, M. </a:t>
            </a:r>
            <a:r>
              <a:rPr lang="fr-FR" sz="750" dirty="0" err="1" smtClean="0"/>
              <a:t>Meddeb</a:t>
            </a:r>
            <a:r>
              <a:rPr lang="fr-FR" sz="750" dirty="0" smtClean="0"/>
              <a:t> </a:t>
            </a:r>
            <a:r>
              <a:rPr lang="fr-FR" sz="750" b="1" dirty="0" smtClean="0">
                <a:solidFill>
                  <a:srgbClr val="0070C0"/>
                </a:solidFill>
              </a:rPr>
              <a:t>(post-doc)</a:t>
            </a:r>
            <a:r>
              <a:rPr lang="fr-FR" sz="750" dirty="0" smtClean="0"/>
              <a:t> </a:t>
            </a:r>
          </a:p>
        </p:txBody>
      </p:sp>
      <p:sp>
        <p:nvSpPr>
          <p:cNvPr id="59" name="Google Shape;59;p13"/>
          <p:cNvSpPr/>
          <p:nvPr/>
        </p:nvSpPr>
        <p:spPr>
          <a:xfrm>
            <a:off x="3977249" y="1876875"/>
            <a:ext cx="2970939" cy="1182585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0" anchor="t" anchorCtr="0">
            <a:noAutofit/>
          </a:bodyPr>
          <a:lstStyle/>
          <a:p>
            <a:r>
              <a:rPr lang="fr-F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 pour l’équipe CEM : Marc </a:t>
            </a:r>
            <a:r>
              <a:rPr lang="fr-F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Tedetti</a:t>
            </a:r>
            <a:endParaRPr lang="fr-F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marc.tedetti@mio.osupytheas.fr</a:t>
            </a:r>
            <a:r>
              <a:rPr lang="fr-FR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fr-FR" sz="6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1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PIs</a:t>
            </a:r>
            <a:r>
              <a:rPr lang="fr-FR" sz="11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MERMEX 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F. </a:t>
            </a:r>
            <a:r>
              <a:rPr lang="fr-FR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Carlotti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J. </a:t>
            </a:r>
            <a:r>
              <a:rPr lang="fr-FR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Tronczynski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M. Pagano, M. </a:t>
            </a:r>
            <a:r>
              <a:rPr lang="fr-FR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Tedetti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L.-E. </a:t>
            </a:r>
            <a:r>
              <a:rPr lang="fr-FR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Heimburger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Boavida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; </a:t>
            </a:r>
            <a:r>
              <a:rPr lang="fr-FR" sz="11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PIs</a:t>
            </a:r>
            <a:r>
              <a:rPr lang="fr-FR" sz="11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CHARMEX 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K. </a:t>
            </a:r>
            <a:r>
              <a:rPr lang="fr-FR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Desboeufs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F. Dulac, J. </a:t>
            </a:r>
            <a:r>
              <a:rPr lang="fr-FR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Knoery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A. </a:t>
            </a:r>
            <a:r>
              <a:rPr lang="fr-FR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Bourin</a:t>
            </a:r>
            <a:endParaRPr lang="fr-FR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fr-FR" sz="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683493" y="8892108"/>
            <a:ext cx="6208257" cy="428542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Article, rapport ou document lié au projet</a:t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683493" y="5701674"/>
            <a:ext cx="6192688" cy="311842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13"/>
          <p:cNvSpPr/>
          <p:nvPr/>
        </p:nvSpPr>
        <p:spPr>
          <a:xfrm>
            <a:off x="683493" y="4643636"/>
            <a:ext cx="3240360" cy="65056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fr-FR" dirty="0"/>
          </a:p>
        </p:txBody>
      </p:sp>
      <p:sp>
        <p:nvSpPr>
          <p:cNvPr id="63" name="Google Shape;63;p13"/>
          <p:cNvSpPr/>
          <p:nvPr/>
        </p:nvSpPr>
        <p:spPr>
          <a:xfrm>
            <a:off x="3977250" y="4817575"/>
            <a:ext cx="2926800" cy="48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568" y="51125"/>
            <a:ext cx="587950" cy="3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6" descr="C:\Users\tedetti\Desktop\index.jpg"/>
          <p:cNvPicPr>
            <a:picLocks noChangeAspect="1" noChangeArrowheads="1"/>
          </p:cNvPicPr>
          <p:nvPr/>
        </p:nvPicPr>
        <p:blipFill>
          <a:blip r:embed="rId5" cstate="print"/>
          <a:srcRect t="11260"/>
          <a:stretch>
            <a:fillRect/>
          </a:stretch>
        </p:blipFill>
        <p:spPr bwMode="auto">
          <a:xfrm>
            <a:off x="710727" y="4787652"/>
            <a:ext cx="476822" cy="423133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6097" y="4692784"/>
            <a:ext cx="657242" cy="5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5" b="1369"/>
          <a:stretch/>
        </p:blipFill>
        <p:spPr bwMode="auto">
          <a:xfrm>
            <a:off x="1884769" y="4669924"/>
            <a:ext cx="521671" cy="29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4"/>
          <a:stretch>
            <a:fillRect/>
          </a:stretch>
        </p:blipFill>
        <p:spPr bwMode="auto">
          <a:xfrm>
            <a:off x="1892389" y="4977006"/>
            <a:ext cx="508809" cy="2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7" descr="C:\Users\tedetti\Desktop\logo_IRD_2016_BLOC_FR_COU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7973" y="4663314"/>
            <a:ext cx="405760" cy="30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www.mes.tn/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04311" y="4692784"/>
            <a:ext cx="973822" cy="224367"/>
          </a:xfrm>
          <a:prstGeom prst="rect">
            <a:avLst/>
          </a:prstGeom>
          <a:noFill/>
        </p:spPr>
      </p:pic>
      <p:pic>
        <p:nvPicPr>
          <p:cNvPr id="30" name="Picture 6" descr="C:\Users\Admin\Desktop\custom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35" y="5003676"/>
            <a:ext cx="732964" cy="25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tedetti\Documents\Programmes\CNRS-INSU_MERMEX\MERMEX-2 2016-2020\Mission MERITE-HIPPOCAMPE_2019\Documents de la CNFC\NO Antea\FOF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6925" y="4987643"/>
            <a:ext cx="704840" cy="293683"/>
          </a:xfrm>
          <a:prstGeom prst="rect">
            <a:avLst/>
          </a:prstGeom>
          <a:noFill/>
        </p:spPr>
      </p:pic>
      <p:pic>
        <p:nvPicPr>
          <p:cNvPr id="32" name="Picture 12" descr="logo_fr_mio_rv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11101" y="4913000"/>
            <a:ext cx="390520" cy="25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 descr="C:\Users\tedetti\Desktop\index.png"/>
          <p:cNvPicPr>
            <a:picLocks noChangeAspect="1" noChangeArrowheads="1"/>
          </p:cNvPicPr>
          <p:nvPr/>
        </p:nvPicPr>
        <p:blipFill>
          <a:blip r:embed="rId14" cstate="print"/>
          <a:srcRect t="15238"/>
          <a:stretch>
            <a:fillRect/>
          </a:stretch>
        </p:blipFill>
        <p:spPr bwMode="auto">
          <a:xfrm>
            <a:off x="4476452" y="4848230"/>
            <a:ext cx="599529" cy="200706"/>
          </a:xfrm>
          <a:prstGeom prst="rect">
            <a:avLst/>
          </a:prstGeom>
          <a:noFill/>
        </p:spPr>
      </p:pic>
      <p:pic>
        <p:nvPicPr>
          <p:cNvPr id="34" name="Picture 17" descr="C:\Users\tedetti\Desktop\index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96216" y="4882520"/>
            <a:ext cx="291069" cy="352420"/>
          </a:xfrm>
          <a:prstGeom prst="rect">
            <a:avLst/>
          </a:prstGeom>
          <a:noFill/>
        </p:spPr>
      </p:pic>
      <p:pic>
        <p:nvPicPr>
          <p:cNvPr id="35" name="Picture 18" descr="C:\Users\tedetti\Desktop\index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37589" y="4890140"/>
            <a:ext cx="246504" cy="317467"/>
          </a:xfrm>
          <a:prstGeom prst="rect">
            <a:avLst/>
          </a:prstGeom>
          <a:noFill/>
        </p:spPr>
      </p:pic>
      <p:pic>
        <p:nvPicPr>
          <p:cNvPr id="36" name="Picture 13" descr="C:\Users\tedetti\Desktop\logo_lsce_full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51417" y="4889520"/>
            <a:ext cx="288032" cy="346504"/>
          </a:xfrm>
          <a:prstGeom prst="rect">
            <a:avLst/>
          </a:prstGeom>
          <a:noFill/>
        </p:spPr>
      </p:pic>
      <p:pic>
        <p:nvPicPr>
          <p:cNvPr id="37" name="Picture 14" descr="C:\Users\tedetti\Desktop\index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33623" y="5094734"/>
            <a:ext cx="313432" cy="188059"/>
          </a:xfrm>
          <a:prstGeom prst="rect">
            <a:avLst/>
          </a:prstGeom>
          <a:noFill/>
        </p:spPr>
      </p:pic>
      <p:pic>
        <p:nvPicPr>
          <p:cNvPr id="38" name="Picture 15" descr="C:\Users\tedetti\Desktop\index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32227" y="4852040"/>
            <a:ext cx="311906" cy="216024"/>
          </a:xfrm>
          <a:prstGeom prst="rect">
            <a:avLst/>
          </a:prstGeom>
          <a:noFill/>
        </p:spPr>
      </p:pic>
      <p:pic>
        <p:nvPicPr>
          <p:cNvPr id="39" name="Picture 16" descr="C:\Users\tedetti\Desktop\index.png"/>
          <p:cNvPicPr>
            <a:picLocks noChangeAspect="1" noChangeArrowheads="1"/>
          </p:cNvPicPr>
          <p:nvPr/>
        </p:nvPicPr>
        <p:blipFill>
          <a:blip r:embed="rId20" cstate="print"/>
          <a:srcRect t="20160" r="9281" b="22721"/>
          <a:stretch>
            <a:fillRect/>
          </a:stretch>
        </p:blipFill>
        <p:spPr bwMode="auto">
          <a:xfrm>
            <a:off x="4613453" y="5060850"/>
            <a:ext cx="343059" cy="216000"/>
          </a:xfrm>
          <a:prstGeom prst="rect">
            <a:avLst/>
          </a:prstGeom>
          <a:noFill/>
        </p:spPr>
      </p:pic>
      <p:pic>
        <p:nvPicPr>
          <p:cNvPr id="40" name="Picture 20" descr="C:\Users\tedetti\Desktop\index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500901" y="4920238"/>
            <a:ext cx="336433" cy="252000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27509" y="6554192"/>
            <a:ext cx="2036366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3" cstate="print"/>
          <a:srcRect b="1507"/>
          <a:stretch>
            <a:fillRect/>
          </a:stretch>
        </p:blipFill>
        <p:spPr bwMode="auto">
          <a:xfrm>
            <a:off x="3249493" y="6515844"/>
            <a:ext cx="1938608" cy="228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Rectangle 45"/>
          <p:cNvSpPr/>
          <p:nvPr/>
        </p:nvSpPr>
        <p:spPr>
          <a:xfrm>
            <a:off x="755501" y="5700896"/>
            <a:ext cx="60486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smtClean="0"/>
              <a:t>Questions adressées dans MERITE-HIPPOCAMPE :</a:t>
            </a:r>
          </a:p>
          <a:p>
            <a:r>
              <a:rPr lang="fr-FR" sz="1000" dirty="0" smtClean="0"/>
              <a:t>1) Le rôle des dépôts atmosphériques dans la contamination des eaux marines ?</a:t>
            </a:r>
          </a:p>
          <a:p>
            <a:r>
              <a:rPr lang="fr-FR" sz="1000" dirty="0" smtClean="0"/>
              <a:t>2) Le rôle des différentes classes de taille du plancton dans l'accumulation / transfert de contaminants ?</a:t>
            </a:r>
          </a:p>
          <a:p>
            <a:r>
              <a:rPr lang="fr-FR" sz="1000" dirty="0" smtClean="0"/>
              <a:t>3) Le rôle des interactions trophiques dans l'accumulation / transfert de contaminants ?</a:t>
            </a:r>
          </a:p>
          <a:p>
            <a:r>
              <a:rPr lang="fr-FR" sz="1000" dirty="0" smtClean="0"/>
              <a:t>4) Le lien entre les caractéristiques de l'habitat et la contamination du plancton ?</a:t>
            </a:r>
            <a:endParaRPr lang="fr-FR" sz="1000" dirty="0"/>
          </a:p>
        </p:txBody>
      </p:sp>
      <p:sp>
        <p:nvSpPr>
          <p:cNvPr id="50" name="ZoneTexte 49"/>
          <p:cNvSpPr txBox="1">
            <a:spLocks/>
          </p:cNvSpPr>
          <p:nvPr/>
        </p:nvSpPr>
        <p:spPr>
          <a:xfrm>
            <a:off x="5219997" y="6557620"/>
            <a:ext cx="1512168" cy="22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Etudes couplées atmosphère-océan :</a:t>
            </a:r>
          </a:p>
          <a:p>
            <a:endParaRPr lang="fr-FR" sz="600" dirty="0" smtClean="0"/>
          </a:p>
          <a:p>
            <a:r>
              <a:rPr lang="fr-FR" sz="1000" b="1" dirty="0" smtClean="0"/>
              <a:t>1) Campagne en mer transméditerranéenne HIPPOCAMPE </a:t>
            </a:r>
            <a:r>
              <a:rPr lang="fr-FR" sz="1000" dirty="0" smtClean="0"/>
              <a:t>(N/O </a:t>
            </a:r>
            <a:r>
              <a:rPr lang="fr-FR" sz="1000" dirty="0" err="1" smtClean="0"/>
              <a:t>Antéa</a:t>
            </a:r>
            <a:r>
              <a:rPr lang="fr-FR" sz="1000" dirty="0" smtClean="0"/>
              <a:t>, 13 avril-14 mai 2019) </a:t>
            </a:r>
            <a:r>
              <a:rPr lang="fr-FR" sz="1000" dirty="0" smtClean="0">
                <a:sym typeface="Wingdings" pitchFamily="2" charset="2"/>
              </a:rPr>
              <a:t> 19 stations</a:t>
            </a:r>
            <a:endParaRPr lang="fr-FR" sz="1000" dirty="0" smtClean="0"/>
          </a:p>
          <a:p>
            <a:endParaRPr lang="fr-FR" sz="600" dirty="0" smtClean="0"/>
          </a:p>
          <a:p>
            <a:r>
              <a:rPr lang="fr-FR" sz="1000" b="1" dirty="0" smtClean="0"/>
              <a:t>2) Suivi de dépôts atmosphériques </a:t>
            </a:r>
            <a:r>
              <a:rPr lang="fr-FR" sz="1000" dirty="0" smtClean="0"/>
              <a:t>au Nord (Marseille) et au Sud (Sfax) de la Méditerranée (janv. 2019-juin 2020)</a:t>
            </a:r>
            <a:endParaRPr lang="fr-FR" sz="1000" dirty="0"/>
          </a:p>
        </p:txBody>
      </p:sp>
      <p:sp>
        <p:nvSpPr>
          <p:cNvPr id="53" name="Flèche droite 52"/>
          <p:cNvSpPr/>
          <p:nvPr/>
        </p:nvSpPr>
        <p:spPr>
          <a:xfrm>
            <a:off x="2900501" y="7307932"/>
            <a:ext cx="2465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/>
        </p:nvSpPr>
        <p:spPr>
          <a:xfrm>
            <a:off x="384875" y="493700"/>
            <a:ext cx="6071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Pages Projets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responsable par projet (PI) : texte présentation, actualité, photo à transmettre à F. Vaultier</a:t>
            </a:r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825" y="58950"/>
            <a:ext cx="937500" cy="47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5;p13"/>
          <p:cNvSpPr/>
          <p:nvPr/>
        </p:nvSpPr>
        <p:spPr>
          <a:xfrm>
            <a:off x="592650" y="1744575"/>
            <a:ext cx="6374700" cy="764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6;p13"/>
          <p:cNvSpPr/>
          <p:nvPr/>
        </p:nvSpPr>
        <p:spPr>
          <a:xfrm>
            <a:off x="661525" y="1876875"/>
            <a:ext cx="3262328" cy="266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lvl="0"/>
            <a:r>
              <a:rPr lang="en" sz="1200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The MERITE-HIPPOCAMPE project </a:t>
            </a:r>
            <a:r>
              <a:rPr lang="en" sz="1200" dirty="0" smtClean="0">
                <a:solidFill>
                  <a:schemeClr val="dk1"/>
                </a:solidFill>
                <a:highlight>
                  <a:srgbClr val="FFFFFF"/>
                </a:highlight>
              </a:rPr>
              <a:t>(2018-2020) </a:t>
            </a:r>
            <a:r>
              <a:rPr lang="fr-FR" sz="1200" dirty="0" smtClean="0">
                <a:solidFill>
                  <a:schemeClr val="dk1"/>
                </a:solidFill>
                <a:highlight>
                  <a:srgbClr val="FFFFFF"/>
                </a:highlight>
              </a:rPr>
              <a:t>of the INSU MISTRALS "Pollution &amp; Contaminants" Transverse Action </a:t>
            </a:r>
            <a:r>
              <a:rPr lang="en-US" sz="1200" dirty="0" smtClean="0">
                <a:solidFill>
                  <a:schemeClr val="dk1"/>
                </a:solidFill>
                <a:highlight>
                  <a:srgbClr val="FFFFFF"/>
                </a:highlight>
              </a:rPr>
              <a:t>aims to evaluate the levels of metallic and organic contamination at the base of pelagic food webs (plankton) under the influence of atmospheric and continental forcing via a north-south trans-Mediterranean approach targeting areas of scientific and economic interest: primary production areas, fishing zones, </a:t>
            </a:r>
            <a:r>
              <a:rPr lang="en-US" sz="1200" dirty="0" err="1" smtClean="0">
                <a:solidFill>
                  <a:schemeClr val="dk1"/>
                </a:solidFill>
                <a:highlight>
                  <a:srgbClr val="FFFFFF"/>
                </a:highlight>
              </a:rPr>
              <a:t>ecoregions</a:t>
            </a:r>
            <a:r>
              <a:rPr lang="en-US" sz="1200" dirty="0" smtClean="0">
                <a:solidFill>
                  <a:schemeClr val="dk1"/>
                </a:solidFill>
                <a:highlight>
                  <a:srgbClr val="FFFFFF"/>
                </a:highlight>
              </a:rPr>
              <a:t>, and urbanized bays. The strategy is based on coupled atmosphere-ocean studies combining observation and modeling.</a:t>
            </a:r>
            <a:endParaRPr lang="en" sz="1200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/>
            <a:endParaRPr lang="en" sz="600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/>
            <a:endParaRPr lang="en" sz="1050" dirty="0" smtClean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5" name="Google Shape;57;p13"/>
          <p:cNvSpPr/>
          <p:nvPr/>
        </p:nvSpPr>
        <p:spPr>
          <a:xfrm>
            <a:off x="683493" y="5363716"/>
            <a:ext cx="6192688" cy="2646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000" dirty="0" smtClean="0"/>
              <a:t>Research axes: sources, transfer mechanisms, and transformation processes of organic matter, organic and metallic contaminants at atmosphere/water/plankton interfaces</a:t>
            </a:r>
            <a:endParaRPr lang="en-US" sz="1000" dirty="0"/>
          </a:p>
        </p:txBody>
      </p:sp>
      <p:sp>
        <p:nvSpPr>
          <p:cNvPr id="16" name="Google Shape;58;p13"/>
          <p:cNvSpPr/>
          <p:nvPr/>
        </p:nvSpPr>
        <p:spPr>
          <a:xfrm>
            <a:off x="3977249" y="3104798"/>
            <a:ext cx="2970940" cy="1619882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sz="750" b="1" dirty="0" smtClean="0"/>
              <a:t>Participants MIO:</a:t>
            </a:r>
            <a:r>
              <a:rPr lang="fr-FR" sz="750" dirty="0" smtClean="0"/>
              <a:t> C. </a:t>
            </a:r>
            <a:r>
              <a:rPr lang="fr-FR" sz="750" dirty="0" err="1" smtClean="0"/>
              <a:t>Grenz</a:t>
            </a:r>
            <a:r>
              <a:rPr lang="fr-FR" sz="750" dirty="0" smtClean="0"/>
              <a:t>, N. </a:t>
            </a:r>
            <a:r>
              <a:rPr lang="fr-FR" sz="750" dirty="0" err="1" smtClean="0"/>
              <a:t>Bhairy</a:t>
            </a:r>
            <a:r>
              <a:rPr lang="fr-FR" sz="750" dirty="0" smtClean="0"/>
              <a:t>, C. Chevalier, V. Rossi,         M. </a:t>
            </a:r>
            <a:r>
              <a:rPr lang="fr-FR" sz="750" dirty="0" err="1" smtClean="0"/>
              <a:t>Tedetti</a:t>
            </a:r>
            <a:r>
              <a:rPr lang="fr-FR" sz="750" dirty="0" smtClean="0"/>
              <a:t>, S. </a:t>
            </a:r>
            <a:r>
              <a:rPr lang="fr-FR" sz="750" dirty="0" err="1" smtClean="0"/>
              <a:t>Chifflet</a:t>
            </a:r>
            <a:r>
              <a:rPr lang="fr-FR" sz="750" dirty="0" smtClean="0"/>
              <a:t>, L.-E. </a:t>
            </a:r>
            <a:r>
              <a:rPr lang="fr-FR" sz="750" dirty="0" err="1" smtClean="0"/>
              <a:t>Heimbürger</a:t>
            </a:r>
            <a:r>
              <a:rPr lang="fr-FR" sz="750" dirty="0" smtClean="0"/>
              <a:t>-</a:t>
            </a:r>
            <a:r>
              <a:rPr lang="fr-FR" sz="750" dirty="0" err="1" smtClean="0"/>
              <a:t>Boavida</a:t>
            </a:r>
            <a:r>
              <a:rPr lang="fr-FR" sz="750" dirty="0" smtClean="0"/>
              <a:t>, C. </a:t>
            </a:r>
            <a:r>
              <a:rPr lang="fr-FR" sz="750" dirty="0" err="1" smtClean="0"/>
              <a:t>Guigue</a:t>
            </a:r>
            <a:r>
              <a:rPr lang="fr-FR" sz="750" dirty="0" smtClean="0"/>
              <a:t>, S. Jacquet, A. Dufour, S. Mounier, P. </a:t>
            </a:r>
            <a:r>
              <a:rPr lang="fr-FR" sz="750" dirty="0" err="1" smtClean="0"/>
              <a:t>Raimbault</a:t>
            </a:r>
            <a:r>
              <a:rPr lang="fr-FR" sz="750" dirty="0" smtClean="0"/>
              <a:t>, N. Garcia, R. </a:t>
            </a:r>
            <a:r>
              <a:rPr lang="fr-FR" sz="750" dirty="0" err="1" smtClean="0"/>
              <a:t>Sempéré</a:t>
            </a:r>
            <a:r>
              <a:rPr lang="fr-FR" sz="750" dirty="0" smtClean="0"/>
              <a:t>, B. </a:t>
            </a:r>
            <a:r>
              <a:rPr lang="fr-FR" sz="750" dirty="0" err="1" smtClean="0"/>
              <a:t>Misson</a:t>
            </a:r>
            <a:r>
              <a:rPr lang="fr-FR" sz="750" dirty="0" smtClean="0"/>
              <a:t>, M. </a:t>
            </a:r>
            <a:r>
              <a:rPr lang="fr-FR" sz="750" dirty="0" err="1" smtClean="0"/>
              <a:t>Quéméneur</a:t>
            </a:r>
            <a:r>
              <a:rPr lang="fr-FR" sz="750" dirty="0" smtClean="0"/>
              <a:t>, L. </a:t>
            </a:r>
            <a:r>
              <a:rPr lang="fr-FR" sz="750" dirty="0" err="1" smtClean="0"/>
              <a:t>Cabrol</a:t>
            </a:r>
            <a:r>
              <a:rPr lang="fr-FR" sz="750" dirty="0" smtClean="0"/>
              <a:t>, P. Cuny, O. </a:t>
            </a:r>
            <a:r>
              <a:rPr lang="fr-FR" sz="750" dirty="0" err="1" smtClean="0"/>
              <a:t>Pringault</a:t>
            </a:r>
            <a:r>
              <a:rPr lang="fr-FR" sz="750" dirty="0" smtClean="0"/>
              <a:t>, M. Thyssen, G. </a:t>
            </a:r>
            <a:r>
              <a:rPr lang="fr-FR" sz="750" dirty="0" err="1" smtClean="0"/>
              <a:t>Grégori</a:t>
            </a:r>
            <a:r>
              <a:rPr lang="fr-FR" sz="750" dirty="0" smtClean="0"/>
              <a:t>, F. </a:t>
            </a:r>
            <a:r>
              <a:rPr lang="fr-FR" sz="750" dirty="0" err="1" smtClean="0"/>
              <a:t>Carlotti</a:t>
            </a:r>
            <a:r>
              <a:rPr lang="fr-FR" sz="750" dirty="0" smtClean="0"/>
              <a:t>, M. Pagano, D. </a:t>
            </a:r>
            <a:r>
              <a:rPr lang="fr-FR" sz="750" dirty="0" err="1" smtClean="0"/>
              <a:t>Banaru</a:t>
            </a:r>
            <a:r>
              <a:rPr lang="fr-FR" sz="750" dirty="0" smtClean="0"/>
              <a:t>, L. Guilloux, G. </a:t>
            </a:r>
            <a:r>
              <a:rPr lang="fr-FR" sz="750" dirty="0" err="1" smtClean="0"/>
              <a:t>Marchessaux</a:t>
            </a:r>
            <a:r>
              <a:rPr lang="fr-FR" sz="750" dirty="0" smtClean="0"/>
              <a:t>,…</a:t>
            </a:r>
            <a:r>
              <a:rPr lang="fr-FR" sz="750" b="1" dirty="0" smtClean="0"/>
              <a:t>IFREMER:</a:t>
            </a:r>
            <a:r>
              <a:rPr lang="fr-FR" sz="750" dirty="0" smtClean="0"/>
              <a:t> J. </a:t>
            </a:r>
            <a:r>
              <a:rPr lang="fr-FR" sz="750" dirty="0" err="1" smtClean="0"/>
              <a:t>Knoery</a:t>
            </a:r>
            <a:r>
              <a:rPr lang="fr-FR" sz="750" dirty="0" smtClean="0"/>
              <a:t>, J. </a:t>
            </a:r>
            <a:r>
              <a:rPr lang="fr-FR" sz="750" dirty="0" err="1" smtClean="0"/>
              <a:t>Tronczynski</a:t>
            </a:r>
            <a:r>
              <a:rPr lang="fr-FR" sz="750" dirty="0" smtClean="0"/>
              <a:t>, T. </a:t>
            </a:r>
            <a:r>
              <a:rPr lang="fr-FR" sz="750" dirty="0" err="1" smtClean="0"/>
              <a:t>Chouvelon</a:t>
            </a:r>
            <a:r>
              <a:rPr lang="fr-FR" sz="750" dirty="0" smtClean="0"/>
              <a:t>, N. </a:t>
            </a:r>
            <a:r>
              <a:rPr lang="fr-FR" sz="750" dirty="0" err="1" smtClean="0"/>
              <a:t>Briant</a:t>
            </a:r>
            <a:r>
              <a:rPr lang="fr-FR" sz="750" dirty="0" smtClean="0"/>
              <a:t>, C. </a:t>
            </a:r>
            <a:r>
              <a:rPr lang="fr-FR" sz="750" dirty="0" err="1" smtClean="0"/>
              <a:t>Brach</a:t>
            </a:r>
            <a:r>
              <a:rPr lang="fr-FR" sz="750" dirty="0" smtClean="0"/>
              <a:t>-Papa, F. </a:t>
            </a:r>
            <a:r>
              <a:rPr lang="fr-FR" sz="750" dirty="0" err="1" smtClean="0"/>
              <a:t>Galgani</a:t>
            </a:r>
            <a:r>
              <a:rPr lang="fr-FR" sz="750" dirty="0" smtClean="0"/>
              <a:t>, O. </a:t>
            </a:r>
            <a:r>
              <a:rPr lang="fr-FR" sz="750" dirty="0" err="1" smtClean="0"/>
              <a:t>Gerigny</a:t>
            </a:r>
            <a:r>
              <a:rPr lang="fr-FR" sz="750" dirty="0" smtClean="0"/>
              <a:t>, S. </a:t>
            </a:r>
            <a:r>
              <a:rPr lang="fr-FR" sz="750" dirty="0" err="1" smtClean="0"/>
              <a:t>Coudray</a:t>
            </a:r>
            <a:r>
              <a:rPr lang="fr-FR" sz="750" dirty="0" smtClean="0"/>
              <a:t>…</a:t>
            </a:r>
            <a:r>
              <a:rPr lang="fr-FR" sz="750" b="1" dirty="0" smtClean="0"/>
              <a:t>IRSN:</a:t>
            </a:r>
            <a:r>
              <a:rPr lang="fr-FR" sz="750" dirty="0" smtClean="0"/>
              <a:t> O. </a:t>
            </a:r>
            <a:r>
              <a:rPr lang="fr-FR" sz="750" dirty="0" err="1" smtClean="0"/>
              <a:t>Radakovitch</a:t>
            </a:r>
            <a:r>
              <a:rPr lang="fr-FR" sz="750" dirty="0" smtClean="0"/>
              <a:t>,…</a:t>
            </a:r>
            <a:r>
              <a:rPr lang="fr-FR" sz="750" b="1" dirty="0" smtClean="0"/>
              <a:t>CEREGE:</a:t>
            </a:r>
            <a:r>
              <a:rPr lang="fr-FR" sz="750" dirty="0" smtClean="0"/>
              <a:t> T. de </a:t>
            </a:r>
            <a:r>
              <a:rPr lang="fr-FR" sz="750" dirty="0" err="1" smtClean="0"/>
              <a:t>Garidel</a:t>
            </a:r>
            <a:r>
              <a:rPr lang="fr-FR" sz="750" dirty="0" smtClean="0"/>
              <a:t>,… </a:t>
            </a:r>
            <a:r>
              <a:rPr lang="fr-FR" sz="750" b="1" dirty="0" smtClean="0"/>
              <a:t>LSCE:</a:t>
            </a:r>
            <a:r>
              <a:rPr lang="fr-FR" sz="750" dirty="0" smtClean="0"/>
              <a:t> F. Dulac,.. </a:t>
            </a:r>
            <a:r>
              <a:rPr lang="fr-FR" sz="750" b="1" dirty="0" smtClean="0"/>
              <a:t>LISA:</a:t>
            </a:r>
            <a:r>
              <a:rPr lang="fr-FR" sz="750" dirty="0" smtClean="0"/>
              <a:t> K. </a:t>
            </a:r>
            <a:r>
              <a:rPr lang="fr-FR" sz="750" dirty="0" err="1" smtClean="0"/>
              <a:t>Desboeufs</a:t>
            </a:r>
            <a:r>
              <a:rPr lang="fr-FR" sz="750" dirty="0" smtClean="0"/>
              <a:t>,… </a:t>
            </a:r>
            <a:r>
              <a:rPr lang="fr-FR" sz="750" b="1" dirty="0" smtClean="0"/>
              <a:t>IMT Douai:</a:t>
            </a:r>
            <a:r>
              <a:rPr lang="fr-FR" sz="750" dirty="0" smtClean="0"/>
              <a:t> A. </a:t>
            </a:r>
            <a:r>
              <a:rPr lang="fr-FR" sz="750" dirty="0" err="1" smtClean="0"/>
              <a:t>Bourin</a:t>
            </a:r>
            <a:r>
              <a:rPr lang="fr-FR" sz="750" dirty="0" smtClean="0"/>
              <a:t>,… </a:t>
            </a:r>
            <a:r>
              <a:rPr lang="fr-FR" sz="750" b="1" dirty="0" smtClean="0"/>
              <a:t>SEDOO:</a:t>
            </a:r>
            <a:r>
              <a:rPr lang="fr-FR" sz="750" dirty="0" smtClean="0"/>
              <a:t> P. Vert, H. Ferré,… </a:t>
            </a:r>
            <a:r>
              <a:rPr lang="fr-FR" sz="750" b="1" dirty="0" smtClean="0"/>
              <a:t>INSTM:</a:t>
            </a:r>
            <a:r>
              <a:rPr lang="fr-FR" sz="750" dirty="0" smtClean="0"/>
              <a:t> S. Ben Ismail, C. </a:t>
            </a:r>
            <a:r>
              <a:rPr lang="fr-FR" sz="750" dirty="0" err="1" smtClean="0"/>
              <a:t>Sammari</a:t>
            </a:r>
            <a:r>
              <a:rPr lang="fr-FR" sz="750" dirty="0" smtClean="0"/>
              <a:t>, M. Brahim, L. </a:t>
            </a:r>
            <a:r>
              <a:rPr lang="fr-FR" sz="750" dirty="0" err="1" smtClean="0"/>
              <a:t>Chouba</a:t>
            </a:r>
            <a:r>
              <a:rPr lang="fr-FR" sz="750" dirty="0" smtClean="0"/>
              <a:t>, M. </a:t>
            </a:r>
            <a:r>
              <a:rPr lang="fr-FR" sz="750" dirty="0" err="1" smtClean="0"/>
              <a:t>Belhassen</a:t>
            </a:r>
            <a:r>
              <a:rPr lang="fr-FR" sz="750" dirty="0" smtClean="0"/>
              <a:t>, N. </a:t>
            </a:r>
            <a:r>
              <a:rPr lang="fr-FR" sz="750" dirty="0" err="1" smtClean="0"/>
              <a:t>Zaaboub</a:t>
            </a:r>
            <a:r>
              <a:rPr lang="fr-FR" sz="750" dirty="0" smtClean="0"/>
              <a:t>, A. </a:t>
            </a:r>
            <a:r>
              <a:rPr lang="fr-FR" sz="750" dirty="0" err="1" smtClean="0"/>
              <a:t>Zouari</a:t>
            </a:r>
            <a:r>
              <a:rPr lang="fr-FR" sz="750" dirty="0" smtClean="0"/>
              <a:t>, I. </a:t>
            </a:r>
            <a:r>
              <a:rPr lang="fr-FR" sz="750" dirty="0" err="1" smtClean="0"/>
              <a:t>Boudriga</a:t>
            </a:r>
            <a:r>
              <a:rPr lang="fr-FR" sz="750" dirty="0" smtClean="0"/>
              <a:t> </a:t>
            </a:r>
            <a:r>
              <a:rPr lang="fr-FR" sz="750" b="1" dirty="0" smtClean="0">
                <a:solidFill>
                  <a:srgbClr val="0070C0"/>
                </a:solidFill>
              </a:rPr>
              <a:t>(</a:t>
            </a:r>
            <a:r>
              <a:rPr lang="fr-FR" sz="750" b="1" dirty="0" err="1" smtClean="0">
                <a:solidFill>
                  <a:srgbClr val="0070C0"/>
                </a:solidFill>
              </a:rPr>
              <a:t>PhD</a:t>
            </a:r>
            <a:r>
              <a:rPr lang="fr-FR" sz="750" b="1" dirty="0" smtClean="0">
                <a:solidFill>
                  <a:srgbClr val="0070C0"/>
                </a:solidFill>
              </a:rPr>
              <a:t>)</a:t>
            </a:r>
            <a:r>
              <a:rPr lang="fr-FR" sz="750" dirty="0" smtClean="0"/>
              <a:t>, M. </a:t>
            </a:r>
            <a:r>
              <a:rPr lang="fr-FR" sz="750" dirty="0" err="1" smtClean="0"/>
              <a:t>Mahfoudi</a:t>
            </a:r>
            <a:r>
              <a:rPr lang="fr-FR" sz="750" dirty="0" smtClean="0"/>
              <a:t>,… </a:t>
            </a:r>
            <a:r>
              <a:rPr lang="fr-FR" sz="750" b="1" dirty="0" smtClean="0"/>
              <a:t>FSB:</a:t>
            </a:r>
            <a:r>
              <a:rPr lang="fr-FR" sz="750" dirty="0" smtClean="0"/>
              <a:t> A. </a:t>
            </a:r>
            <a:r>
              <a:rPr lang="fr-FR" sz="750" dirty="0" err="1" smtClean="0"/>
              <a:t>Sakka</a:t>
            </a:r>
            <a:r>
              <a:rPr lang="fr-FR" sz="750" dirty="0" smtClean="0"/>
              <a:t> </a:t>
            </a:r>
            <a:r>
              <a:rPr lang="fr-FR" sz="750" dirty="0" err="1" smtClean="0"/>
              <a:t>Hlaili</a:t>
            </a:r>
            <a:r>
              <a:rPr lang="fr-FR" sz="750" dirty="0" smtClean="0"/>
              <a:t>, N. Daly, N. </a:t>
            </a:r>
            <a:r>
              <a:rPr lang="fr-FR" sz="750" dirty="0" err="1" smtClean="0"/>
              <a:t>Makhlouf</a:t>
            </a:r>
            <a:r>
              <a:rPr lang="fr-FR" sz="750" dirty="0" smtClean="0"/>
              <a:t> </a:t>
            </a:r>
            <a:r>
              <a:rPr lang="fr-FR" sz="750" b="1" dirty="0" smtClean="0">
                <a:solidFill>
                  <a:srgbClr val="0070C0"/>
                </a:solidFill>
              </a:rPr>
              <a:t>(</a:t>
            </a:r>
            <a:r>
              <a:rPr lang="fr-FR" sz="750" b="1" dirty="0" err="1" smtClean="0">
                <a:solidFill>
                  <a:srgbClr val="0070C0"/>
                </a:solidFill>
              </a:rPr>
              <a:t>PhD</a:t>
            </a:r>
            <a:r>
              <a:rPr lang="fr-FR" sz="750" b="1" dirty="0" smtClean="0">
                <a:solidFill>
                  <a:srgbClr val="0070C0"/>
                </a:solidFill>
              </a:rPr>
              <a:t>)</a:t>
            </a:r>
            <a:r>
              <a:rPr lang="fr-FR" sz="750" dirty="0" smtClean="0"/>
              <a:t>, M. </a:t>
            </a:r>
            <a:r>
              <a:rPr lang="fr-FR" sz="750" dirty="0" err="1" smtClean="0"/>
              <a:t>Meddeb</a:t>
            </a:r>
            <a:r>
              <a:rPr lang="fr-FR" sz="750" dirty="0" smtClean="0"/>
              <a:t> </a:t>
            </a:r>
            <a:r>
              <a:rPr lang="fr-FR" sz="750" b="1" dirty="0" smtClean="0">
                <a:solidFill>
                  <a:srgbClr val="0070C0"/>
                </a:solidFill>
              </a:rPr>
              <a:t>(post-doc)</a:t>
            </a:r>
            <a:r>
              <a:rPr lang="fr-FR" sz="750" dirty="0" smtClean="0"/>
              <a:t> </a:t>
            </a:r>
          </a:p>
        </p:txBody>
      </p:sp>
      <p:sp>
        <p:nvSpPr>
          <p:cNvPr id="17" name="Google Shape;59;p13"/>
          <p:cNvSpPr/>
          <p:nvPr/>
        </p:nvSpPr>
        <p:spPr>
          <a:xfrm>
            <a:off x="3977249" y="1876875"/>
            <a:ext cx="2970939" cy="1182585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0" anchor="t" anchorCtr="0">
            <a:noAutofit/>
          </a:bodyPr>
          <a:lstStyle/>
          <a:p>
            <a:r>
              <a:rPr lang="fr-F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 for CEM team: Marc </a:t>
            </a:r>
            <a:r>
              <a:rPr lang="fr-F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Tedetti</a:t>
            </a:r>
            <a:endParaRPr lang="fr-F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4"/>
              </a:rPr>
              <a:t>marc.tedetti@mio.osupytheas.fr</a:t>
            </a:r>
            <a:r>
              <a:rPr lang="fr-FR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fr-FR" sz="6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1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PIs</a:t>
            </a:r>
            <a:r>
              <a:rPr lang="fr-FR" sz="11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MERMEX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F. </a:t>
            </a:r>
            <a:r>
              <a:rPr lang="fr-FR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Carlotti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J. </a:t>
            </a:r>
            <a:r>
              <a:rPr lang="fr-FR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Tronczynski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M. Pagano, M. </a:t>
            </a:r>
            <a:r>
              <a:rPr lang="fr-FR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Tedetti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L.-E. </a:t>
            </a:r>
            <a:r>
              <a:rPr lang="fr-FR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Heimburger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Boavida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fr-FR" sz="11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PIs</a:t>
            </a:r>
            <a:r>
              <a:rPr lang="fr-FR" sz="11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CHARMEX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K. </a:t>
            </a:r>
            <a:r>
              <a:rPr lang="fr-FR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Desboeufs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F. Dulac, J. </a:t>
            </a:r>
            <a:r>
              <a:rPr lang="fr-FR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Knoery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A. </a:t>
            </a:r>
            <a:r>
              <a:rPr lang="fr-FR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Bourin</a:t>
            </a:r>
            <a:endParaRPr lang="fr-FR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fr-FR" sz="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Google Shape;60;p13"/>
          <p:cNvSpPr/>
          <p:nvPr/>
        </p:nvSpPr>
        <p:spPr>
          <a:xfrm>
            <a:off x="683493" y="8892108"/>
            <a:ext cx="6208257" cy="428542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Article, rapport ou document lié au projet</a:t>
            </a:r>
            <a:endParaRPr dirty="0"/>
          </a:p>
        </p:txBody>
      </p:sp>
      <p:sp>
        <p:nvSpPr>
          <p:cNvPr id="19" name="Google Shape;61;p13"/>
          <p:cNvSpPr/>
          <p:nvPr/>
        </p:nvSpPr>
        <p:spPr>
          <a:xfrm>
            <a:off x="683493" y="5701674"/>
            <a:ext cx="6192688" cy="311842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62;p13"/>
          <p:cNvSpPr/>
          <p:nvPr/>
        </p:nvSpPr>
        <p:spPr>
          <a:xfrm>
            <a:off x="683493" y="4643636"/>
            <a:ext cx="3240360" cy="65056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fr-FR" dirty="0"/>
          </a:p>
        </p:txBody>
      </p:sp>
      <p:sp>
        <p:nvSpPr>
          <p:cNvPr id="21" name="Google Shape;63;p13"/>
          <p:cNvSpPr/>
          <p:nvPr/>
        </p:nvSpPr>
        <p:spPr>
          <a:xfrm>
            <a:off x="3977250" y="4817575"/>
            <a:ext cx="2926800" cy="48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2" name="Picture 6" descr="C:\Users\tedetti\Desktop\index.jpg"/>
          <p:cNvPicPr>
            <a:picLocks noChangeAspect="1" noChangeArrowheads="1"/>
          </p:cNvPicPr>
          <p:nvPr/>
        </p:nvPicPr>
        <p:blipFill>
          <a:blip r:embed="rId5" cstate="print"/>
          <a:srcRect t="11260"/>
          <a:stretch>
            <a:fillRect/>
          </a:stretch>
        </p:blipFill>
        <p:spPr bwMode="auto">
          <a:xfrm>
            <a:off x="710727" y="4787652"/>
            <a:ext cx="476822" cy="423133"/>
          </a:xfrm>
          <a:prstGeom prst="rect">
            <a:avLst/>
          </a:prstGeom>
          <a:noFill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6097" y="4692784"/>
            <a:ext cx="657242" cy="5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5" b="1369"/>
          <a:stretch/>
        </p:blipFill>
        <p:spPr bwMode="auto">
          <a:xfrm>
            <a:off x="1884769" y="4669924"/>
            <a:ext cx="521671" cy="29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4"/>
          <a:stretch>
            <a:fillRect/>
          </a:stretch>
        </p:blipFill>
        <p:spPr bwMode="auto">
          <a:xfrm>
            <a:off x="1892389" y="4977006"/>
            <a:ext cx="508809" cy="2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C:\Users\tedetti\Desktop\logo_IRD_2016_BLOC_FR_COU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7973" y="4663314"/>
            <a:ext cx="405760" cy="30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http://www.mes.tn/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04311" y="4692784"/>
            <a:ext cx="973822" cy="224367"/>
          </a:xfrm>
          <a:prstGeom prst="rect">
            <a:avLst/>
          </a:prstGeom>
          <a:noFill/>
        </p:spPr>
      </p:pic>
      <p:pic>
        <p:nvPicPr>
          <p:cNvPr id="28" name="Picture 6" descr="C:\Users\Admin\Desktop\custom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35" y="5003676"/>
            <a:ext cx="732964" cy="25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tedetti\Documents\Programmes\CNRS-INSU_MERMEX\MERMEX-2 2016-2020\Mission MERITE-HIPPOCAMPE_2019\Documents de la CNFC\NO Antea\FOF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6925" y="4987643"/>
            <a:ext cx="704840" cy="293683"/>
          </a:xfrm>
          <a:prstGeom prst="rect">
            <a:avLst/>
          </a:prstGeom>
          <a:noFill/>
        </p:spPr>
      </p:pic>
      <p:pic>
        <p:nvPicPr>
          <p:cNvPr id="30" name="Picture 12" descr="logo_fr_mio_rv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11101" y="4913000"/>
            <a:ext cx="390520" cy="25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 descr="C:\Users\tedetti\Desktop\index.png"/>
          <p:cNvPicPr>
            <a:picLocks noChangeAspect="1" noChangeArrowheads="1"/>
          </p:cNvPicPr>
          <p:nvPr/>
        </p:nvPicPr>
        <p:blipFill>
          <a:blip r:embed="rId14" cstate="print"/>
          <a:srcRect t="15238"/>
          <a:stretch>
            <a:fillRect/>
          </a:stretch>
        </p:blipFill>
        <p:spPr bwMode="auto">
          <a:xfrm>
            <a:off x="4476452" y="4848230"/>
            <a:ext cx="599529" cy="200706"/>
          </a:xfrm>
          <a:prstGeom prst="rect">
            <a:avLst/>
          </a:prstGeom>
          <a:noFill/>
        </p:spPr>
      </p:pic>
      <p:pic>
        <p:nvPicPr>
          <p:cNvPr id="32" name="Picture 17" descr="C:\Users\tedetti\Desktop\index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96216" y="4882520"/>
            <a:ext cx="291069" cy="352420"/>
          </a:xfrm>
          <a:prstGeom prst="rect">
            <a:avLst/>
          </a:prstGeom>
          <a:noFill/>
        </p:spPr>
      </p:pic>
      <p:pic>
        <p:nvPicPr>
          <p:cNvPr id="33" name="Picture 18" descr="C:\Users\tedetti\Desktop\index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37589" y="4890140"/>
            <a:ext cx="246504" cy="317467"/>
          </a:xfrm>
          <a:prstGeom prst="rect">
            <a:avLst/>
          </a:prstGeom>
          <a:noFill/>
        </p:spPr>
      </p:pic>
      <p:pic>
        <p:nvPicPr>
          <p:cNvPr id="34" name="Picture 13" descr="C:\Users\tedetti\Desktop\logo_lsce_full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51417" y="4889520"/>
            <a:ext cx="288032" cy="346504"/>
          </a:xfrm>
          <a:prstGeom prst="rect">
            <a:avLst/>
          </a:prstGeom>
          <a:noFill/>
        </p:spPr>
      </p:pic>
      <p:pic>
        <p:nvPicPr>
          <p:cNvPr id="35" name="Picture 14" descr="C:\Users\tedetti\Desktop\index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33623" y="5094734"/>
            <a:ext cx="313432" cy="188059"/>
          </a:xfrm>
          <a:prstGeom prst="rect">
            <a:avLst/>
          </a:prstGeom>
          <a:noFill/>
        </p:spPr>
      </p:pic>
      <p:pic>
        <p:nvPicPr>
          <p:cNvPr id="36" name="Picture 15" descr="C:\Users\tedetti\Desktop\index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32227" y="4852040"/>
            <a:ext cx="311906" cy="216024"/>
          </a:xfrm>
          <a:prstGeom prst="rect">
            <a:avLst/>
          </a:prstGeom>
          <a:noFill/>
        </p:spPr>
      </p:pic>
      <p:pic>
        <p:nvPicPr>
          <p:cNvPr id="37" name="Picture 16" descr="C:\Users\tedetti\Desktop\index.png"/>
          <p:cNvPicPr>
            <a:picLocks noChangeAspect="1" noChangeArrowheads="1"/>
          </p:cNvPicPr>
          <p:nvPr/>
        </p:nvPicPr>
        <p:blipFill>
          <a:blip r:embed="rId20" cstate="print"/>
          <a:srcRect t="20160" r="9281" b="22721"/>
          <a:stretch>
            <a:fillRect/>
          </a:stretch>
        </p:blipFill>
        <p:spPr bwMode="auto">
          <a:xfrm>
            <a:off x="4613453" y="5060850"/>
            <a:ext cx="343059" cy="216000"/>
          </a:xfrm>
          <a:prstGeom prst="rect">
            <a:avLst/>
          </a:prstGeom>
          <a:noFill/>
        </p:spPr>
      </p:pic>
      <p:pic>
        <p:nvPicPr>
          <p:cNvPr id="38" name="Picture 20" descr="C:\Users\tedetti\Desktop\index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500901" y="4920238"/>
            <a:ext cx="336433" cy="252000"/>
          </a:xfrm>
          <a:prstGeom prst="rect">
            <a:avLst/>
          </a:prstGeom>
          <a:noFill/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27509" y="6554192"/>
            <a:ext cx="2036366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3" cstate="print"/>
          <a:srcRect b="1507"/>
          <a:stretch>
            <a:fillRect/>
          </a:stretch>
        </p:blipFill>
        <p:spPr bwMode="auto">
          <a:xfrm>
            <a:off x="3249493" y="6515844"/>
            <a:ext cx="1938608" cy="228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Rectangle 40"/>
          <p:cNvSpPr/>
          <p:nvPr/>
        </p:nvSpPr>
        <p:spPr>
          <a:xfrm>
            <a:off x="755501" y="5700896"/>
            <a:ext cx="60486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Questions </a:t>
            </a:r>
            <a:r>
              <a:rPr lang="en-US" sz="1000" b="1" dirty="0" err="1" smtClean="0"/>
              <a:t>adressed</a:t>
            </a:r>
            <a:r>
              <a:rPr lang="en-US" sz="1000" b="1" dirty="0" smtClean="0"/>
              <a:t> in MERITE-HIPPOCAMPE :</a:t>
            </a:r>
          </a:p>
          <a:p>
            <a:r>
              <a:rPr lang="en-US" sz="1000" dirty="0" smtClean="0"/>
              <a:t>1) The role of atmospheric depositions in the contamination of marine waters?</a:t>
            </a:r>
          </a:p>
          <a:p>
            <a:r>
              <a:rPr lang="en-US" sz="1000" dirty="0" smtClean="0"/>
              <a:t>2) The role of the different size classes of plankton in the accumulation / transfer of contaminants?</a:t>
            </a:r>
          </a:p>
          <a:p>
            <a:r>
              <a:rPr lang="en-US" sz="1000" dirty="0" smtClean="0"/>
              <a:t>3) The role of  the </a:t>
            </a:r>
            <a:r>
              <a:rPr lang="en-US" sz="1000" dirty="0" err="1" smtClean="0"/>
              <a:t>trophic</a:t>
            </a:r>
            <a:r>
              <a:rPr lang="en-US" sz="1000" dirty="0" smtClean="0"/>
              <a:t> interactions in the accumulation / transfer of contaminants?</a:t>
            </a:r>
          </a:p>
          <a:p>
            <a:r>
              <a:rPr lang="en-US" sz="1000" dirty="0" smtClean="0"/>
              <a:t>4) The link between the habitat characteristics and plankton contamination?</a:t>
            </a:r>
            <a:endParaRPr lang="en-US" sz="1000" dirty="0"/>
          </a:p>
        </p:txBody>
      </p:sp>
      <p:sp>
        <p:nvSpPr>
          <p:cNvPr id="42" name="ZoneTexte 41"/>
          <p:cNvSpPr txBox="1">
            <a:spLocks/>
          </p:cNvSpPr>
          <p:nvPr/>
        </p:nvSpPr>
        <p:spPr>
          <a:xfrm>
            <a:off x="5219997" y="6512034"/>
            <a:ext cx="1584176" cy="2277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Coupled studies atmosphere-ocean:</a:t>
            </a:r>
          </a:p>
          <a:p>
            <a:endParaRPr lang="en-US" sz="600" dirty="0" smtClean="0"/>
          </a:p>
          <a:p>
            <a:r>
              <a:rPr lang="en-US" sz="1000" b="1" dirty="0" smtClean="0"/>
              <a:t>1) The </a:t>
            </a:r>
            <a:r>
              <a:rPr lang="en-US" sz="1000" b="1" dirty="0" err="1" smtClean="0"/>
              <a:t>Hippocampe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transmediterranean</a:t>
            </a:r>
            <a:r>
              <a:rPr lang="en-US" sz="1000" b="1" dirty="0" smtClean="0"/>
              <a:t> oceanographic cruise </a:t>
            </a:r>
            <a:r>
              <a:rPr lang="en-US" sz="1000" dirty="0" smtClean="0"/>
              <a:t>(R/V </a:t>
            </a:r>
            <a:r>
              <a:rPr lang="en-US" sz="1000" dirty="0" err="1" smtClean="0"/>
              <a:t>Antea</a:t>
            </a:r>
            <a:r>
              <a:rPr lang="en-US" sz="1000" dirty="0" smtClean="0"/>
              <a:t>, 13 April-14 May 2019) </a:t>
            </a:r>
            <a:r>
              <a:rPr lang="en-US" sz="1000" dirty="0" smtClean="0">
                <a:sym typeface="Wingdings" pitchFamily="2" charset="2"/>
              </a:rPr>
              <a:t> 19 stations</a:t>
            </a:r>
            <a:endParaRPr lang="en-US" sz="1000" dirty="0" smtClean="0"/>
          </a:p>
          <a:p>
            <a:endParaRPr lang="en-US" sz="600" dirty="0" smtClean="0"/>
          </a:p>
          <a:p>
            <a:r>
              <a:rPr lang="en-US" sz="1000" b="1" dirty="0" smtClean="0"/>
              <a:t>2) Atmospheric deposition time-series        </a:t>
            </a:r>
            <a:r>
              <a:rPr lang="en-US" sz="1000" dirty="0" smtClean="0"/>
              <a:t>in the North (Marseille) and South (</a:t>
            </a:r>
            <a:r>
              <a:rPr lang="en-US" sz="1000" dirty="0" err="1" smtClean="0"/>
              <a:t>Sfax</a:t>
            </a:r>
            <a:r>
              <a:rPr lang="en-US" sz="1000" dirty="0" smtClean="0"/>
              <a:t>) Mediterranean (Jan. 2019-June 2020)</a:t>
            </a:r>
            <a:endParaRPr lang="en-US" sz="1000" dirty="0"/>
          </a:p>
        </p:txBody>
      </p:sp>
      <p:sp>
        <p:nvSpPr>
          <p:cNvPr id="43" name="Flèche droite 42"/>
          <p:cNvSpPr/>
          <p:nvPr/>
        </p:nvSpPr>
        <p:spPr>
          <a:xfrm>
            <a:off x="2900501" y="7307932"/>
            <a:ext cx="2465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1105</Words>
  <Application>Microsoft Office PowerPoint</Application>
  <PresentationFormat>Personnalisé</PresentationFormat>
  <Paragraphs>40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Wingdings</vt:lpstr>
      <vt:lpstr>Simple Light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Pascal LESAGE</dc:creator>
  <cp:lastModifiedBy>Pascal LESAGE</cp:lastModifiedBy>
  <cp:revision>43</cp:revision>
  <dcterms:modified xsi:type="dcterms:W3CDTF">2019-04-05T14:42:18Z</dcterms:modified>
</cp:coreProperties>
</file>